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978"/>
    <p:restoredTop sz="94651"/>
  </p:normalViewPr>
  <p:slideViewPr>
    <p:cSldViewPr snapToGrid="0" snapToObjects="1">
      <p:cViewPr varScale="1">
        <p:scale>
          <a:sx n="106" d="100"/>
          <a:sy n="106" d="100"/>
        </p:scale>
        <p:origin x="76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873D5-6587-6443-AAFE-F28E118583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3A3189-61A5-6D45-8F6C-0CC637CABE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2C9E91-7512-1846-9F7B-B5AB8B4A9A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B5936-C83C-6F4E-9CB2-9ABE50B80C53}" type="datetimeFigureOut">
              <a:rPr lang="en-US" smtClean="0"/>
              <a:t>9/22/21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2572BB-D15A-1C40-BFAA-0C3DC8060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92F7EA-6EA5-874E-BC2E-BA3910E60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098D1-F702-154B-8DEE-F9B00F683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61044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E5118C-9347-1044-B15C-C9A341FA4B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3297F2-852C-3B4D-8758-6EA39EA0C2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B38350-4B95-EE46-92DB-DF439DFE62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B5936-C83C-6F4E-9CB2-9ABE50B80C53}" type="datetimeFigureOut">
              <a:rPr lang="en-US" smtClean="0"/>
              <a:t>9/22/21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BD16C8-0009-8741-8F35-F9273C6F29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8E031E-45D7-514F-AC34-AB39080DF4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098D1-F702-154B-8DEE-F9B00F683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6351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EFB97BA-85E5-8345-9528-E1B7D05B92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462147-0609-D748-97B7-546DB008CC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59FC54-8049-C441-97D9-4267669E1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B5936-C83C-6F4E-9CB2-9ABE50B80C53}" type="datetimeFigureOut">
              <a:rPr lang="en-US" smtClean="0"/>
              <a:t>9/22/21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C07236-824E-C845-9DFC-0D4C0F0B8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2C230B-A050-1D4B-9A0E-A0493225C7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098D1-F702-154B-8DEE-F9B00F683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5866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391F01-74F7-6646-9DC5-9772ED64B0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C35FCE-5365-E144-97FC-74164534BB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6AC3C0-A2C8-414C-8843-86C72FC314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B5936-C83C-6F4E-9CB2-9ABE50B80C53}" type="datetimeFigureOut">
              <a:rPr lang="en-US" smtClean="0"/>
              <a:t>9/22/21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8C9AEE-EEA5-E94F-A01E-A912E4593F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AE295-DCF0-BF48-819F-EBCB775D9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098D1-F702-154B-8DEE-F9B00F683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7200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7FB760-956B-4F46-9FD2-C63764F11E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E7F30D-9E32-8B49-A769-544D2BFADE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65B88D-E391-9249-9406-5A5B2911FD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B5936-C83C-6F4E-9CB2-9ABE50B80C53}" type="datetimeFigureOut">
              <a:rPr lang="en-US" smtClean="0"/>
              <a:t>9/22/21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0C127D-224E-EC47-AC58-C582950DD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777D24-A143-4647-909B-26B1BDA355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098D1-F702-154B-8DEE-F9B00F683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6153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42651-9F1C-304C-9939-E4EC64477D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A31146-B4EF-B645-963D-940F6043CF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36F805-5A42-A149-A094-F48FF14CC9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17154D-4C3A-0640-B766-CA9CEBC9BB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B5936-C83C-6F4E-9CB2-9ABE50B80C53}" type="datetimeFigureOut">
              <a:rPr lang="en-US" smtClean="0"/>
              <a:t>9/22/21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2EF684-239C-8E45-BCE8-7ECCA7E7C8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BDFC652-26AE-4746-AA3A-09EA038B8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098D1-F702-154B-8DEE-F9B00F683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1462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011B7-A5BB-9549-8BB9-A33CCB889B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5E6676-1A04-9D45-BE0F-3C3C7B9814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D67BD1-1EBB-3C4C-9846-1C0393D8B8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099CA7F-C987-094B-B817-00269D250D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5AA307-B0CE-2F4E-AE52-914A37A35F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3439E9A-ED1F-B949-8B92-AA6248577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B5936-C83C-6F4E-9CB2-9ABE50B80C53}" type="datetimeFigureOut">
              <a:rPr lang="en-US" smtClean="0"/>
              <a:t>9/22/21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4EB22D0-89BA-1A4E-92AD-1384FDAF5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D021B16-12B4-4847-B110-08A952D67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098D1-F702-154B-8DEE-F9B00F683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9604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A22452-3D4B-A149-9761-A51DF14A50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553605-97E9-7F4D-BF9D-F85B5BF02C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B5936-C83C-6F4E-9CB2-9ABE50B80C53}" type="datetimeFigureOut">
              <a:rPr lang="en-US" smtClean="0"/>
              <a:t>9/22/21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FCD889B-2B03-544F-824B-DCBC981DFA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7ED9F2-FFF8-DD40-92DA-BACD5913AC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098D1-F702-154B-8DEE-F9B00F683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1929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E55C38E-492F-2042-A836-25811C2929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B5936-C83C-6F4E-9CB2-9ABE50B80C53}" type="datetimeFigureOut">
              <a:rPr lang="en-US" smtClean="0"/>
              <a:t>9/22/21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25F764-8C59-2E4A-AD6A-533E084674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6E1CFEA-3705-384C-92D4-E8202F6377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098D1-F702-154B-8DEE-F9B00F683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141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EBC21-5BB0-F340-82A1-8D528E4BAD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1A9DB5-C3DF-164B-B0B0-C3C37F7EC9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4481B6-2348-3D45-9B05-06E051675A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898CF5-090B-E54C-990E-C102A7B70D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B5936-C83C-6F4E-9CB2-9ABE50B80C53}" type="datetimeFigureOut">
              <a:rPr lang="en-US" smtClean="0"/>
              <a:t>9/22/21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99439D-5E1A-1948-837C-4CE6F9DF3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B894C4-4318-334C-AEC0-D577F38265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098D1-F702-154B-8DEE-F9B00F683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3418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3D06C-7043-7840-B68B-C62E680675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CEF1D4A-FF4C-B046-B5A3-B122412903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F79775-8EF4-9548-BFD0-8EC4760C71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EFB06F-2589-824C-BAE4-93477B014E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DB5936-C83C-6F4E-9CB2-9ABE50B80C53}" type="datetimeFigureOut">
              <a:rPr lang="en-US" smtClean="0"/>
              <a:t>9/22/21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E7DF1C-BB1B-7743-A5D0-2DEEC1E78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393237-C52B-734C-B6E5-495F937988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0098D1-F702-154B-8DEE-F9B00F683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6702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A76880-D499-CE4F-ADCC-6930D0A293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5873B2-25EA-9A4E-B43D-8221223D05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D4B854-5F32-194F-A170-153CF3AEFF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DB5936-C83C-6F4E-9CB2-9ABE50B80C53}" type="datetimeFigureOut">
              <a:rPr lang="en-US" smtClean="0"/>
              <a:t>9/22/21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CCED01-B834-ED4C-BC15-31BDAFED7A5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BF056-E433-9C41-94CE-44FA9FF4B1D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0098D1-F702-154B-8DEE-F9B00F6834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5439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.emf"/><Relationship Id="rId4" Type="http://schemas.openxmlformats.org/officeDocument/2006/relationships/image" Target="../media/image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1E7C92-8109-0B4A-81AE-DF7F99483A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HYPOTHESIS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3C23E1-554B-EC44-A8E5-E48DFD7B8C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411838"/>
          </a:xfrm>
        </p:spPr>
        <p:txBody>
          <a:bodyPr/>
          <a:lstStyle/>
          <a:p>
            <a:r>
              <a:rPr lang="en-US" dirty="0"/>
              <a:t>H0 = There is no difference in outcome response to the inhibitor if previous </a:t>
            </a:r>
            <a:r>
              <a:rPr lang="en-US" dirty="0" err="1"/>
              <a:t>Ipilumimab</a:t>
            </a:r>
            <a:r>
              <a:rPr lang="en-US" dirty="0"/>
              <a:t> treatment was prescribed</a:t>
            </a:r>
          </a:p>
          <a:p>
            <a:endParaRPr lang="en-US" dirty="0"/>
          </a:p>
          <a:p>
            <a:r>
              <a:rPr lang="en-US" dirty="0"/>
              <a:t>HA = The difference in response to the inhibitor is significant between patients prescribed a previous </a:t>
            </a:r>
            <a:r>
              <a:rPr lang="en-US" dirty="0" err="1"/>
              <a:t>Ipilumimab</a:t>
            </a:r>
            <a:r>
              <a:rPr lang="en-US" dirty="0"/>
              <a:t> treatment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FC37C595-D09C-9448-B3B2-1F48E553C35E}"/>
                  </a:ext>
                </a:extLst>
              </p:cNvPr>
              <p:cNvSpPr txBox="1"/>
              <p:nvPr/>
            </p:nvSpPr>
            <p:spPr>
              <a:xfrm>
                <a:off x="758282" y="4237463"/>
                <a:ext cx="11491416" cy="257179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Testing a difference in outcome based on historical data statistically accounts for more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</m:oMath>
                </a14:m>
                <a:r>
                  <a:rPr lang="en-US" sz="1600" baseline="-25000" dirty="0"/>
                  <a:t>I </a:t>
                </a:r>
                <a:r>
                  <a:rPr lang="en-US" sz="1600" dirty="0"/>
                  <a:t> when regressing </a:t>
                </a:r>
              </a:p>
              <a:p>
                <a:r>
                  <a:rPr lang="en-US" sz="1600" dirty="0"/>
                  <a:t>our independent variables.  According to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en-US" sz="1600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acc>
                                  <m:accPr>
                                    <m:chr m:val="̅"/>
                                    <m:ctrlP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16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</m:acc>
                                <m:r>
                                  <a:rPr lang="en-US" sz="1600" b="0" i="1" smtClean="0">
                                    <a:latin typeface="Cambria Math" panose="02040503050406030204" pitchFamily="18" charset="0"/>
                                  </a:rPr>
                                  <m:t> −</m:t>
                                </m:r>
                                <m:acc>
                                  <m:accPr>
                                    <m:chr m:val="̂"/>
                                    <m:ctrlPr>
                                      <a:rPr lang="en-US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accPr>
                                  <m:e>
                                    <m:r>
                                      <a:rPr lang="en-US" sz="1600" i="1">
                                        <a:latin typeface="Cambria Math" panose="02040503050406030204" pitchFamily="18" charset="0"/>
                                      </a:rPr>
                                      <m:t>𝑦</m:t>
                                    </m:r>
                                  </m:e>
                                </m:acc>
                              </m:e>
                            </m:d>
                          </m:e>
                          <m:sup>
                            <m:r>
                              <a:rPr lang="en-US" sz="16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= </m:t>
                        </m:r>
                      </m:e>
                    </m:nary>
                  </m:oMath>
                </a14:m>
                <a:r>
                  <a:rPr lang="en-US" dirty="0"/>
                  <a:t>(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en-US" baseline="-25000" dirty="0"/>
                  <a:t>0</a:t>
                </a:r>
                <a:r>
                  <a:rPr lang="en-US" dirty="0"/>
                  <a:t>+</a:t>
                </a:r>
                <a:r>
                  <a:rPr lang="en-US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a:rPr lang="en-US" b="0" i="0" baseline="-2500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</m:t>
                    </m:r>
                    <m:r>
                      <m:rPr>
                        <m:sty m:val="p"/>
                      </m:rPr>
                      <a:rPr lang="en-US" b="0" i="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x</m:t>
                    </m:r>
                    <m:r>
                      <a:rPr lang="en-US" b="0" i="0" baseline="-2500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</m:t>
                    </m:r>
                    <m:r>
                      <a:rPr lang="en-US" b="0" i="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)+ </m:t>
                    </m:r>
                  </m:oMath>
                </a14:m>
                <a:r>
                  <a:rPr lang="en-US" dirty="0"/>
                  <a:t>(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en-US" baseline="-25000" dirty="0"/>
                  <a:t>0</a:t>
                </a:r>
                <a:r>
                  <a:rPr lang="en-US" dirty="0"/>
                  <a:t>+</a:t>
                </a:r>
                <a:r>
                  <a:rPr lang="en-US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  <m:r>
                      <m:rPr>
                        <m:sty m:val="p"/>
                      </m:rPr>
                      <a:rPr lang="en-US" b="0" i="0" baseline="-2500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i</m:t>
                    </m:r>
                    <m:r>
                      <m:rPr>
                        <m:sty m:val="p"/>
                      </m:rPr>
                      <a:rPr lang="en-US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x</m:t>
                    </m:r>
                    <m:r>
                      <m:rPr>
                        <m:sty m:val="p"/>
                      </m:rPr>
                      <a:rPr lang="en-US" b="0" i="0" baseline="-2500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n</m:t>
                    </m:r>
                    <m:r>
                      <a:rPr lang="en-US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  <m:r>
                      <a:rPr lang="en-US" b="0" i="0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 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𝜀</m:t>
                    </m:r>
                  </m:oMath>
                </a14:m>
                <a:r>
                  <a:rPr lang="en-US" sz="1600" baseline="-25000" dirty="0"/>
                  <a:t>I </a:t>
                </a:r>
              </a:p>
              <a:p>
                <a:endParaRPr lang="en-US" sz="1600" baseline="-25000" dirty="0"/>
              </a:p>
              <a:p>
                <a:r>
                  <a:rPr lang="en-US" sz="1600" dirty="0"/>
                  <a:t>Blocking the independent outcome variable by genetic expression from </a:t>
                </a:r>
                <a:r>
                  <a:rPr lang="en-US" sz="1600" dirty="0" err="1"/>
                  <a:t>rna</a:t>
                </a:r>
                <a:r>
                  <a:rPr lang="en-US" sz="1600" dirty="0"/>
                  <a:t>-s</a:t>
                </a:r>
                <a:r>
                  <a:rPr lang="en-US" sz="1600" i="1" dirty="0"/>
                  <a:t>eq </a:t>
                </a:r>
                <a:r>
                  <a:rPr lang="en-US" sz="1600" dirty="0"/>
                  <a:t>data, allows for each expressed </a:t>
                </a:r>
              </a:p>
              <a:p>
                <a:r>
                  <a:rPr lang="en-US" sz="1600" dirty="0"/>
                  <a:t>Gene to introduce for more error. Multiplying each column </a:t>
                </a:r>
                <a:r>
                  <a:rPr lang="en-US" sz="1600" b="1" i="1" dirty="0"/>
                  <a:t>j</a:t>
                </a:r>
                <a:r>
                  <a:rPr lang="en-US" sz="1600" dirty="0"/>
                  <a:t> by expression </a:t>
                </a:r>
                <a:r>
                  <a:rPr lang="en-US" sz="1600" b="1" i="1" dirty="0"/>
                  <a:t>I </a:t>
                </a:r>
                <a:r>
                  <a:rPr lang="en-US" sz="1600" dirty="0"/>
                  <a:t> yields:</a:t>
                </a:r>
              </a:p>
              <a:p>
                <a:r>
                  <a:rPr lang="en-US" sz="1600" dirty="0"/>
                  <a:t> </a:t>
                </a:r>
                <a14:m>
                  <m:oMath xmlns:m="http://schemas.openxmlformats.org/officeDocument/2006/math">
                    <m:r>
                      <a:rPr lang="en-US" sz="1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𝜒</m:t>
                    </m:r>
                    <m:r>
                      <a:rPr lang="en-US" sz="16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𝑖𝑗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 </m:t>
                    </m:r>
                    <m:r>
                      <a:rPr lang="en-US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𝜒</m:t>
                    </m:r>
                  </m:oMath>
                </a14:m>
                <a:r>
                  <a:rPr lang="en-US" sz="1600" dirty="0"/>
                  <a:t> (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160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𝑥𝑖</m:t>
                        </m:r>
                      </m:e>
                    </m:acc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 − </m:t>
                    </m:r>
                    <m:acc>
                      <m:accPr>
                        <m:chr m:val="̅"/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16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acc>
                    <m:r>
                      <a:rPr lang="en-US" sz="1600" b="0" i="1" smtClean="0">
                        <a:latin typeface="Cambria Math" panose="02040503050406030204" pitchFamily="18" charset="0"/>
                      </a:rPr>
                      <m:t>+(</m:t>
                    </m:r>
                    <m:r>
                      <a:rPr lang="en-US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𝜒</m:t>
                    </m:r>
                    <m:r>
                      <a:rPr lang="en-US" sz="1600" i="1" baseline="-25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𝑖𝑗</m:t>
                    </m:r>
                  </m:oMath>
                </a14:m>
                <a:r>
                  <a:rPr lang="en-US" sz="1600" dirty="0"/>
                  <a:t> + </a:t>
                </a:r>
                <a14:m>
                  <m:oMath xmlns:m="http://schemas.openxmlformats.org/officeDocument/2006/math">
                    <m:acc>
                      <m:accPr>
                        <m:chr m:val="̅"/>
                        <m:ctrlPr>
                          <a:rPr lang="en-US" sz="1600" i="1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𝑥</m:t>
                        </m:r>
                        <m:r>
                          <a:rPr lang="en-US" sz="1600" i="1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acc>
                  </m:oMath>
                </a14:m>
                <a:r>
                  <a:rPr lang="en-US" sz="1600" dirty="0"/>
                  <a:t> -&gt; </a:t>
                </a:r>
                <a14:m>
                  <m:oMath xmlns:m="http://schemas.openxmlformats.org/officeDocument/2006/math">
                    <m:r>
                      <a:rPr lang="en-US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𝜒</m:t>
                    </m:r>
                    <m:r>
                      <a:rPr lang="en-US" sz="1600" i="1" baseline="-25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𝑖𝑗</m:t>
                    </m:r>
                  </m:oMath>
                </a14:m>
                <a:r>
                  <a:rPr lang="en-US" sz="1600" dirty="0"/>
                  <a:t>  = </a:t>
                </a:r>
                <a14:m>
                  <m:oMath xmlns:m="http://schemas.openxmlformats.org/officeDocument/2006/math">
                    <m:r>
                      <a:rPr lang="en-US" sz="1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𝜇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 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𝜏</m:t>
                    </m:r>
                    <m:r>
                      <a:rPr lang="en-US" sz="16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𝑒𝑖𝑗</m:t>
                    </m:r>
                  </m:oMath>
                </a14:m>
                <a:r>
                  <a:rPr lang="en-US" sz="1600" baseline="-25000" dirty="0"/>
                  <a:t> </a:t>
                </a:r>
                <a14:m>
                  <m:oMath xmlns:m="http://schemas.openxmlformats.org/officeDocument/2006/math">
                    <m:r>
                      <a:rPr lang="en-US" sz="16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  </m:t>
                    </m:r>
                    <m:r>
                      <a:rPr lang="en-U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                   </m:t>
                    </m:r>
                    <m:r>
                      <a:rPr lang="en-US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𝜏</m:t>
                    </m:r>
                    <m:r>
                      <a:rPr lang="en-US" sz="1600" i="1" baseline="-25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</m:t>
                    </m:r>
                    <m:r>
                      <a:rPr lang="en-US" sz="1600" b="0" i="1" baseline="-2500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16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is</m:t>
                    </m:r>
                    <m:r>
                      <a:rPr lang="en-US" sz="16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16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rna</m:t>
                    </m:r>
                    <m:r>
                      <a:rPr lang="en-US" sz="16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r>
                      <m:rPr>
                        <m:sty m:val="p"/>
                      </m:rPr>
                      <a:rPr lang="en-US" sz="16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seq</m:t>
                    </m:r>
                    <m:r>
                      <a:rPr lang="en-US" sz="16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16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mean</m:t>
                    </m:r>
                    <m:r>
                      <a:rPr lang="en-US" sz="16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16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result</m:t>
                    </m:r>
                    <m:r>
                      <a:rPr lang="en-US" sz="16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16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for</m:t>
                    </m:r>
                    <m:r>
                      <a:rPr lang="en-US" sz="16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16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each</m:t>
                    </m:r>
                    <m:r>
                      <a:rPr lang="en-US" sz="16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16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outcome</m:t>
                    </m:r>
                    <m:r>
                      <a:rPr lang="en-US" sz="16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sz="16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response</m:t>
                    </m:r>
                  </m:oMath>
                </a14:m>
                <a:r>
                  <a:rPr lang="en-US" sz="1600" dirty="0"/>
                  <a:t> </a:t>
                </a:r>
                <a14:m>
                  <m:oMath xmlns:m="http://schemas.openxmlformats.org/officeDocument/2006/math">
                    <m:r>
                      <a:rPr lang="en-US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𝜒</m:t>
                    </m:r>
                    <m:r>
                      <a:rPr lang="en-US" sz="1600" i="1" baseline="-250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𝑖𝑗</m:t>
                    </m:r>
                  </m:oMath>
                </a14:m>
                <a:endParaRPr lang="en-US" sz="1600" dirty="0"/>
              </a:p>
              <a:p>
                <a:endParaRPr lang="en-US" sz="1600" dirty="0"/>
              </a:p>
              <a:p>
                <a:r>
                  <a:rPr lang="en-US" sz="1600" dirty="0"/>
                  <a:t>Easily expressed as for every outcome carries the genetic expression profile as the y response. The more expression, the more variation!</a:t>
                </a:r>
              </a:p>
              <a:p>
                <a:r>
                  <a:rPr lang="en-US" sz="1600" dirty="0"/>
                  <a:t>If being on CTLA4 helps, then it should assist in suppressing tumor expression.</a:t>
                </a:r>
              </a:p>
              <a:p>
                <a:endParaRPr lang="en-US" b="1" i="1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FC37C595-D09C-9448-B3B2-1F48E553C35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8282" y="4237463"/>
                <a:ext cx="11491416" cy="2571794"/>
              </a:xfrm>
              <a:prstGeom prst="rect">
                <a:avLst/>
              </a:prstGeom>
              <a:blipFill>
                <a:blip r:embed="rId2"/>
                <a:stretch>
                  <a:fillRect l="-442" t="-29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545235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7C76A-369E-5C47-AF98-D84BD0BB50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Note	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8D1633-AEFA-C34A-8E5B-C70EE7EAAB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Please review the R Markdown for data manipulation, as an explanation was composed there on how this data was created.</a:t>
            </a:r>
          </a:p>
          <a:p>
            <a:r>
              <a:rPr lang="en-US" dirty="0"/>
              <a:t>I will explain the outcomes based on analysis of finalized data. </a:t>
            </a:r>
          </a:p>
          <a:p>
            <a:r>
              <a:rPr lang="en-US" dirty="0"/>
              <a:t>SAS and JMP software were also used to great these graphs. </a:t>
            </a:r>
          </a:p>
        </p:txBody>
      </p:sp>
    </p:spTree>
    <p:extLst>
      <p:ext uri="{BB962C8B-B14F-4D97-AF65-F5344CB8AC3E}">
        <p14:creationId xmlns:p14="http://schemas.microsoft.com/office/powerpoint/2010/main" val="1152331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E914E-ECFE-0D40-963A-F1ECDD782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Principle Components Analysis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A061E9-4928-C442-B6EC-135CB07684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2-Factor PCA analysis as presented: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F233512-84E5-A44F-867E-1309EC7871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224" y="2699937"/>
            <a:ext cx="2575995" cy="246429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0D0BA30-D7C1-CB4F-96A3-BC15C27EF5BE}"/>
              </a:ext>
            </a:extLst>
          </p:cNvPr>
          <p:cNvSpPr txBox="1"/>
          <p:nvPr/>
        </p:nvSpPr>
        <p:spPr>
          <a:xfrm>
            <a:off x="680224" y="2330605"/>
            <a:ext cx="1694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CTLA4: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AE50865-EFB6-4246-BCCF-A582590BBC7E}"/>
              </a:ext>
            </a:extLst>
          </p:cNvPr>
          <p:cNvSpPr txBox="1"/>
          <p:nvPr/>
        </p:nvSpPr>
        <p:spPr>
          <a:xfrm>
            <a:off x="3441017" y="2330605"/>
            <a:ext cx="16949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Naive: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5780C5E5-244D-A145-8AB2-038F91B1F0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8107" y="2699937"/>
            <a:ext cx="2537893" cy="2427849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563BBE10-E805-BD4A-AF6E-2D37C314DA71}"/>
              </a:ext>
            </a:extLst>
          </p:cNvPr>
          <p:cNvSpPr txBox="1"/>
          <p:nvPr/>
        </p:nvSpPr>
        <p:spPr>
          <a:xfrm>
            <a:off x="6474088" y="1844752"/>
            <a:ext cx="5465792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Interesting forces at play, a variation in the response</a:t>
            </a:r>
          </a:p>
          <a:p>
            <a:r>
              <a:rPr lang="en-US" dirty="0"/>
              <a:t>Of the matrix 2-factor rotation. As with the Naive, initial</a:t>
            </a:r>
          </a:p>
          <a:p>
            <a:r>
              <a:rPr lang="en-US" dirty="0"/>
              <a:t>Observation is clear that Complete Response </a:t>
            </a:r>
          </a:p>
          <a:p>
            <a:r>
              <a:rPr lang="en-US" dirty="0"/>
              <a:t>is not effected by PC1 And more influenced by </a:t>
            </a:r>
          </a:p>
          <a:p>
            <a:r>
              <a:rPr lang="en-US" dirty="0"/>
              <a:t>another factor PC2. </a:t>
            </a:r>
          </a:p>
          <a:p>
            <a:endParaRPr lang="en-US" dirty="0"/>
          </a:p>
          <a:p>
            <a:r>
              <a:rPr lang="en-US" dirty="0"/>
              <a:t>However, on CTLA4, antiPD1 treatment super charges</a:t>
            </a:r>
          </a:p>
          <a:p>
            <a:r>
              <a:rPr lang="en-US" dirty="0"/>
              <a:t> progression through disease state to response state. </a:t>
            </a:r>
          </a:p>
          <a:p>
            <a:endParaRPr lang="en-US" dirty="0"/>
          </a:p>
          <a:p>
            <a:r>
              <a:rPr lang="en-US" dirty="0"/>
              <a:t>Without CTLA4, the variation of the Complete response</a:t>
            </a:r>
          </a:p>
          <a:p>
            <a:r>
              <a:rPr lang="en-US" dirty="0"/>
              <a:t> is not accounted for by antiPD1 Treatment alone.</a:t>
            </a:r>
          </a:p>
          <a:p>
            <a:r>
              <a:rPr lang="en-US" dirty="0"/>
              <a:t>With previous treatment, the error is all accounted for</a:t>
            </a:r>
          </a:p>
          <a:p>
            <a:r>
              <a:rPr lang="en-US" dirty="0"/>
              <a:t>Suggested with its null position on the CTLA4 biplot.</a:t>
            </a:r>
          </a:p>
        </p:txBody>
      </p:sp>
    </p:spTree>
    <p:extLst>
      <p:ext uri="{BB962C8B-B14F-4D97-AF65-F5344CB8AC3E}">
        <p14:creationId xmlns:p14="http://schemas.microsoft.com/office/powerpoint/2010/main" val="362184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CBC493-9D6E-6E4B-ABCF-7666A46354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Least Square means comparison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0AA7B1B-BCB8-9849-A7FB-A247F1D688AF}"/>
              </a:ext>
            </a:extLst>
          </p:cNvPr>
          <p:cNvSpPr txBox="1"/>
          <p:nvPr/>
        </p:nvSpPr>
        <p:spPr>
          <a:xfrm>
            <a:off x="7390161" y="2355050"/>
            <a:ext cx="396363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As suggested by the PCA biplot, previous</a:t>
            </a:r>
          </a:p>
          <a:p>
            <a:r>
              <a:rPr lang="en-US" dirty="0"/>
              <a:t>Treatment does in fact support patients</a:t>
            </a:r>
          </a:p>
          <a:p>
            <a:r>
              <a:rPr lang="en-US" dirty="0"/>
              <a:t>Progressing through to more promising states in combination with anti-PD1 treatment. </a:t>
            </a:r>
          </a:p>
          <a:p>
            <a:endParaRPr lang="en-US" dirty="0"/>
          </a:p>
          <a:p>
            <a:r>
              <a:rPr lang="en-US" dirty="0"/>
              <a:t>As more error is accounted for by gene tumor suppression, uncertainty turns from high error to increased genetic fit. Minimizing the error of each outcome genetic profile yields a better fit at predicting outcome.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D3584CC-0CE0-F042-AF16-D0F0046C4A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73044"/>
            <a:ext cx="8729546" cy="4403919"/>
          </a:xfrm>
        </p:spPr>
        <p:txBody>
          <a:bodyPr/>
          <a:lstStyle/>
          <a:p>
            <a:r>
              <a:rPr lang="en-US" dirty="0"/>
              <a:t>Take a look at the </a:t>
            </a:r>
            <a:r>
              <a:rPr lang="en-US" dirty="0" err="1"/>
              <a:t>rna</a:t>
            </a:r>
            <a:r>
              <a:rPr lang="en-US" dirty="0"/>
              <a:t>-seq LS means associated with each outcome response:</a:t>
            </a:r>
          </a:p>
          <a:p>
            <a:pPr>
              <a:buFont typeface="Wingdings" pitchFamily="2" charset="2"/>
              <a:buChar char="§"/>
            </a:pP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6EE6922-1180-5D4A-B5F5-DCA445DDCD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001381"/>
            <a:ext cx="6045200" cy="234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7923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DA668C09-C6F4-EF42-8D5A-DD23E3AC189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38496930"/>
              </p:ext>
            </p:extLst>
          </p:nvPr>
        </p:nvGraphicFramePr>
        <p:xfrm>
          <a:off x="193010" y="858463"/>
          <a:ext cx="10515600" cy="1645920"/>
        </p:xfrm>
        <a:graphic>
          <a:graphicData uri="http://schemas.openxmlformats.org/drawingml/2006/table">
            <a:tbl>
              <a:tblPr/>
              <a:tblGrid>
                <a:gridCol w="2103120">
                  <a:extLst>
                    <a:ext uri="{9D8B030D-6E8A-4147-A177-3AD203B41FA5}">
                      <a16:colId xmlns:a16="http://schemas.microsoft.com/office/drawing/2014/main" val="628538789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4288746900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3100690385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337113144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48807861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  <a:latin typeface="Helvetica Neue" panose="02000503000000020004" pitchFamily="2" charset="0"/>
                        </a:rPr>
                        <a:t>CTLA4</a:t>
                      </a:r>
                      <a:br>
                        <a:rPr lang="en-US" dirty="0">
                          <a:effectLst/>
                          <a:latin typeface="Helvetica Neue" panose="02000503000000020004" pitchFamily="2" charset="0"/>
                        </a:rPr>
                      </a:br>
                      <a:endParaRPr lang="en-US" dirty="0"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47625" marR="47625" marT="0" marB="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1">
                          <a:effectLst/>
                          <a:latin typeface="Helvetica Neue" panose="02000503000000020004" pitchFamily="2" charset="0"/>
                        </a:rPr>
                        <a:t>CR</a:t>
                      </a:r>
                      <a:endParaRPr lang="en-US"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47625" marR="47625" marT="0" marB="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1">
                          <a:effectLst/>
                          <a:latin typeface="Helvetica Neue" panose="02000503000000020004" pitchFamily="2" charset="0"/>
                        </a:rPr>
                        <a:t>PD</a:t>
                      </a:r>
                      <a:endParaRPr lang="en-US"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47625" marR="47625" marT="0" marB="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1">
                          <a:effectLst/>
                          <a:latin typeface="Helvetica Neue" panose="02000503000000020004" pitchFamily="2" charset="0"/>
                        </a:rPr>
                        <a:t>PR</a:t>
                      </a:r>
                      <a:endParaRPr lang="en-US"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47625" marR="47625" marT="0" marB="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1">
                          <a:effectLst/>
                          <a:latin typeface="Helvetica Neue" panose="02000503000000020004" pitchFamily="2" charset="0"/>
                        </a:rPr>
                        <a:t>SD</a:t>
                      </a:r>
                      <a:endParaRPr lang="en-US"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47625" marR="47625" marT="0" marB="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6452222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  <a:latin typeface="Helvetica Neue" panose="02000503000000020004" pitchFamily="2" charset="0"/>
                        </a:rPr>
                        <a:t>CR</a:t>
                      </a:r>
                    </a:p>
                  </a:txBody>
                  <a:tcPr marL="47625" marR="47625" marT="0" marB="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solidFill>
                            <a:srgbClr val="0000B4"/>
                          </a:solidFill>
                          <a:effectLst/>
                          <a:latin typeface="Helvetica Neue" panose="02000503000000020004" pitchFamily="2" charset="0"/>
                        </a:rPr>
                        <a:t>1.0000</a:t>
                      </a:r>
                    </a:p>
                  </a:txBody>
                  <a:tcPr marL="47625" marR="47625" marT="0" marB="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solidFill>
                            <a:srgbClr val="9C6268"/>
                          </a:solidFill>
                          <a:effectLst/>
                          <a:latin typeface="Helvetica Neue" panose="02000503000000020004" pitchFamily="2" charset="0"/>
                        </a:rPr>
                        <a:t>-0.3042</a:t>
                      </a:r>
                    </a:p>
                  </a:txBody>
                  <a:tcPr marL="47625" marR="47625" marT="0" marB="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solidFill>
                            <a:srgbClr val="8D6B6F"/>
                          </a:solidFill>
                          <a:effectLst/>
                          <a:latin typeface="Helvetica Neue" panose="02000503000000020004" pitchFamily="2" charset="0"/>
                        </a:rPr>
                        <a:t>-0.1754</a:t>
                      </a:r>
                    </a:p>
                  </a:txBody>
                  <a:tcPr marL="47625" marR="47625" marT="0" marB="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solidFill>
                            <a:srgbClr val="7D7475"/>
                          </a:solidFill>
                          <a:effectLst/>
                          <a:latin typeface="Helvetica Neue" panose="02000503000000020004" pitchFamily="2" charset="0"/>
                        </a:rPr>
                        <a:t>-0.0497</a:t>
                      </a:r>
                    </a:p>
                  </a:txBody>
                  <a:tcPr marL="47625" marR="47625" marT="0" marB="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393159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  <a:latin typeface="Helvetica Neue" panose="02000503000000020004" pitchFamily="2" charset="0"/>
                        </a:rPr>
                        <a:t>PD</a:t>
                      </a:r>
                    </a:p>
                  </a:txBody>
                  <a:tcPr marL="47625" marR="47625" marT="0" marB="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9C6268"/>
                          </a:solidFill>
                          <a:effectLst/>
                          <a:latin typeface="Helvetica Neue" panose="02000503000000020004" pitchFamily="2" charset="0"/>
                        </a:rPr>
                        <a:t>-0.3042</a:t>
                      </a:r>
                    </a:p>
                  </a:txBody>
                  <a:tcPr marL="47625" marR="47625" marT="0" marB="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solidFill>
                            <a:srgbClr val="0000B4"/>
                          </a:solidFill>
                          <a:effectLst/>
                          <a:latin typeface="Helvetica Neue" panose="02000503000000020004" pitchFamily="2" charset="0"/>
                        </a:rPr>
                        <a:t>1.0000</a:t>
                      </a:r>
                    </a:p>
                  </a:txBody>
                  <a:tcPr marL="47625" marR="47625" marT="0" marB="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solidFill>
                            <a:srgbClr val="AC5962"/>
                          </a:solidFill>
                          <a:effectLst/>
                          <a:latin typeface="Helvetica Neue" panose="02000503000000020004" pitchFamily="2" charset="0"/>
                        </a:rPr>
                        <a:t>-0.4358</a:t>
                      </a:r>
                    </a:p>
                  </a:txBody>
                  <a:tcPr marL="47625" marR="47625" marT="0" marB="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solidFill>
                            <a:srgbClr val="9B6369"/>
                          </a:solidFill>
                          <a:effectLst/>
                          <a:latin typeface="Helvetica Neue" panose="02000503000000020004" pitchFamily="2" charset="0"/>
                        </a:rPr>
                        <a:t>-0.2936</a:t>
                      </a:r>
                    </a:p>
                  </a:txBody>
                  <a:tcPr marL="47625" marR="47625" marT="0" marB="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8417600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  <a:latin typeface="Helvetica Neue" panose="02000503000000020004" pitchFamily="2" charset="0"/>
                        </a:rPr>
                        <a:t>PR</a:t>
                      </a:r>
                    </a:p>
                  </a:txBody>
                  <a:tcPr marL="47625" marR="47625" marT="0" marB="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solidFill>
                            <a:srgbClr val="8D6B6F"/>
                          </a:solidFill>
                          <a:effectLst/>
                          <a:latin typeface="Helvetica Neue" panose="02000503000000020004" pitchFamily="2" charset="0"/>
                        </a:rPr>
                        <a:t>-0.1754</a:t>
                      </a:r>
                    </a:p>
                  </a:txBody>
                  <a:tcPr marL="47625" marR="47625" marT="0" marB="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solidFill>
                            <a:srgbClr val="AC5962"/>
                          </a:solidFill>
                          <a:effectLst/>
                          <a:latin typeface="Helvetica Neue" panose="02000503000000020004" pitchFamily="2" charset="0"/>
                        </a:rPr>
                        <a:t>-0.4358</a:t>
                      </a:r>
                    </a:p>
                  </a:txBody>
                  <a:tcPr marL="47625" marR="47625" marT="0" marB="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solidFill>
                            <a:srgbClr val="0000B4"/>
                          </a:solidFill>
                          <a:effectLst/>
                          <a:latin typeface="Helvetica Neue" panose="02000503000000020004" pitchFamily="2" charset="0"/>
                        </a:rPr>
                        <a:t>1.0000</a:t>
                      </a:r>
                    </a:p>
                  </a:txBody>
                  <a:tcPr marL="47625" marR="47625" marT="0" marB="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solidFill>
                            <a:srgbClr val="896E70"/>
                          </a:solidFill>
                          <a:effectLst/>
                          <a:latin typeface="Helvetica Neue" panose="02000503000000020004" pitchFamily="2" charset="0"/>
                        </a:rPr>
                        <a:t>-0.1427</a:t>
                      </a:r>
                    </a:p>
                  </a:txBody>
                  <a:tcPr marL="47625" marR="47625" marT="0" marB="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437709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>
                          <a:effectLst/>
                          <a:latin typeface="Helvetica Neue" panose="02000503000000020004" pitchFamily="2" charset="0"/>
                        </a:rPr>
                        <a:t>SD</a:t>
                      </a:r>
                    </a:p>
                  </a:txBody>
                  <a:tcPr marL="47625" marR="47625" marT="0" marB="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solidFill>
                            <a:srgbClr val="7D7475"/>
                          </a:solidFill>
                          <a:effectLst/>
                          <a:latin typeface="Helvetica Neue" panose="02000503000000020004" pitchFamily="2" charset="0"/>
                        </a:rPr>
                        <a:t>-0.0497</a:t>
                      </a:r>
                    </a:p>
                  </a:txBody>
                  <a:tcPr marL="47625" marR="47625" marT="0" marB="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solidFill>
                            <a:srgbClr val="9B6369"/>
                          </a:solidFill>
                          <a:effectLst/>
                          <a:latin typeface="Helvetica Neue" panose="02000503000000020004" pitchFamily="2" charset="0"/>
                        </a:rPr>
                        <a:t>-0.2936</a:t>
                      </a:r>
                    </a:p>
                  </a:txBody>
                  <a:tcPr marL="47625" marR="47625" marT="0" marB="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solidFill>
                            <a:srgbClr val="896E70"/>
                          </a:solidFill>
                          <a:effectLst/>
                          <a:latin typeface="Helvetica Neue" panose="02000503000000020004" pitchFamily="2" charset="0"/>
                        </a:rPr>
                        <a:t>-0.1427</a:t>
                      </a:r>
                    </a:p>
                  </a:txBody>
                  <a:tcPr marL="47625" marR="47625" marT="0" marB="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0000B4"/>
                          </a:solidFill>
                          <a:effectLst/>
                          <a:latin typeface="Helvetica Neue" panose="02000503000000020004" pitchFamily="2" charset="0"/>
                        </a:rPr>
                        <a:t>1.0000</a:t>
                      </a:r>
                    </a:p>
                  </a:txBody>
                  <a:tcPr marL="47625" marR="47625" marT="0" marB="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2067689"/>
                  </a:ext>
                </a:extLst>
              </a:tr>
            </a:tbl>
          </a:graphicData>
        </a:graphic>
      </p:graphicFrame>
      <p:sp>
        <p:nvSpPr>
          <p:cNvPr id="7" name="Rectangle 1">
            <a:extLst>
              <a:ext uri="{FF2B5EF4-FFF2-40B4-BE49-F238E27FC236}">
                <a16:creationId xmlns:a16="http://schemas.microsoft.com/office/drawing/2014/main" id="{49EEA4C6-F76B-F84A-9D17-C7FCDCEFC6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Helvetica Neue" panose="02000503000000020004" pitchFamily="2" charset="0"/>
              </a:rPr>
              <a:t>P.Corr</a:t>
            </a:r>
            <a:endParaRPr kumimoji="0" lang="en-US" altLang="en-US" sz="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Helvetica Neue" panose="02000503000000020004" pitchFamily="2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6D302D5-798B-A143-AE34-8C903884C8C2}"/>
              </a:ext>
            </a:extLst>
          </p:cNvPr>
          <p:cNvSpPr txBox="1"/>
          <p:nvPr/>
        </p:nvSpPr>
        <p:spPr>
          <a:xfrm>
            <a:off x="0" y="401263"/>
            <a:ext cx="29839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Spearman correlation matrix: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A407E04-448B-E645-8C28-E48853FA07B8}"/>
              </a:ext>
            </a:extLst>
          </p:cNvPr>
          <p:cNvSpPr txBox="1"/>
          <p:nvPr/>
        </p:nvSpPr>
        <p:spPr>
          <a:xfrm>
            <a:off x="348916" y="2818165"/>
            <a:ext cx="10858998" cy="11387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700" dirty="0"/>
              <a:t>What about any interaction between the disease state? Do you generally progress by chance or is there an active effect?</a:t>
            </a:r>
          </a:p>
          <a:p>
            <a:endParaRPr lang="en-US" sz="1700" dirty="0"/>
          </a:p>
          <a:p>
            <a:r>
              <a:rPr lang="en-US" sz="1700" dirty="0"/>
              <a:t>Under CTLA4, combinations are strongly inverse Correlated with both treatments administered. </a:t>
            </a:r>
          </a:p>
          <a:p>
            <a:r>
              <a:rPr lang="en-US" sz="1700" dirty="0"/>
              <a:t>Without CTLA4, weak correlations exist in complete response intervals, meaning unlikely without combination treatment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4CE128A8-3C4E-0543-A50F-BE2F8204B5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6549559"/>
              </p:ext>
            </p:extLst>
          </p:nvPr>
        </p:nvGraphicFramePr>
        <p:xfrm>
          <a:off x="193010" y="4270720"/>
          <a:ext cx="10515600" cy="1920240"/>
        </p:xfrm>
        <a:graphic>
          <a:graphicData uri="http://schemas.openxmlformats.org/drawingml/2006/table">
            <a:tbl>
              <a:tblPr/>
              <a:tblGrid>
                <a:gridCol w="1752600">
                  <a:extLst>
                    <a:ext uri="{9D8B030D-6E8A-4147-A177-3AD203B41FA5}">
                      <a16:colId xmlns:a16="http://schemas.microsoft.com/office/drawing/2014/main" val="967857718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3367327369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1003479214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845671877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1778671552"/>
                    </a:ext>
                  </a:extLst>
                </a:gridCol>
                <a:gridCol w="1752600">
                  <a:extLst>
                    <a:ext uri="{9D8B030D-6E8A-4147-A177-3AD203B41FA5}">
                      <a16:colId xmlns:a16="http://schemas.microsoft.com/office/drawing/2014/main" val="272196265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br>
                        <a:rPr lang="en-US" dirty="0">
                          <a:effectLst/>
                          <a:latin typeface="Helvetica Neue" panose="02000503000000020004" pitchFamily="2" charset="0"/>
                        </a:rPr>
                      </a:br>
                      <a:r>
                        <a:rPr lang="en-US" dirty="0" err="1">
                          <a:effectLst/>
                          <a:latin typeface="Helvetica Neue" panose="02000503000000020004" pitchFamily="2" charset="0"/>
                        </a:rPr>
                        <a:t>Niave</a:t>
                      </a:r>
                      <a:endParaRPr lang="en-US" dirty="0"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47625" marR="47625" marT="0" marB="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1">
                          <a:effectLst/>
                          <a:latin typeface="Helvetica Neue" panose="02000503000000020004" pitchFamily="2" charset="0"/>
                        </a:rPr>
                        <a:t>mean</a:t>
                      </a:r>
                      <a:endParaRPr lang="en-US"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47625" marR="47625" marT="0" marB="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1">
                          <a:effectLst/>
                          <a:latin typeface="Helvetica Neue" panose="02000503000000020004" pitchFamily="2" charset="0"/>
                        </a:rPr>
                        <a:t>CR</a:t>
                      </a:r>
                      <a:endParaRPr lang="en-US"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47625" marR="47625" marT="0" marB="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1">
                          <a:effectLst/>
                          <a:latin typeface="Helvetica Neue" panose="02000503000000020004" pitchFamily="2" charset="0"/>
                        </a:rPr>
                        <a:t>PD</a:t>
                      </a:r>
                      <a:endParaRPr lang="en-US"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47625" marR="47625" marT="0" marB="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1">
                          <a:effectLst/>
                          <a:latin typeface="Helvetica Neue" panose="02000503000000020004" pitchFamily="2" charset="0"/>
                        </a:rPr>
                        <a:t>PR</a:t>
                      </a:r>
                      <a:endParaRPr lang="en-US"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47625" marR="47625" marT="0" marB="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b="1">
                          <a:effectLst/>
                          <a:latin typeface="Helvetica Neue" panose="02000503000000020004" pitchFamily="2" charset="0"/>
                        </a:rPr>
                        <a:t>SD</a:t>
                      </a:r>
                      <a:endParaRPr lang="en-US"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47625" marR="47625" marT="0" marB="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62462865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  <a:latin typeface="Helvetica Neue" panose="02000503000000020004" pitchFamily="2" charset="0"/>
                        </a:rPr>
                        <a:t>mean</a:t>
                      </a:r>
                    </a:p>
                  </a:txBody>
                  <a:tcPr marL="47625" marR="47625" marT="0" marB="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solidFill>
                            <a:srgbClr val="0000B4"/>
                          </a:solidFill>
                          <a:effectLst/>
                          <a:latin typeface="Helvetica Neue" panose="02000503000000020004" pitchFamily="2" charset="0"/>
                        </a:rPr>
                        <a:t>1.0000</a:t>
                      </a:r>
                    </a:p>
                  </a:txBody>
                  <a:tcPr marL="47625" marR="47625" marT="0" marB="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solidFill>
                            <a:srgbClr val="7B7676"/>
                          </a:solidFill>
                          <a:effectLst/>
                          <a:latin typeface="Helvetica Neue" panose="02000503000000020004" pitchFamily="2" charset="0"/>
                        </a:rPr>
                        <a:t>-0.0280</a:t>
                      </a:r>
                    </a:p>
                  </a:txBody>
                  <a:tcPr marL="47625" marR="47625" marT="0" marB="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solidFill>
                            <a:srgbClr val="777778"/>
                          </a:solidFill>
                          <a:effectLst/>
                          <a:latin typeface="Helvetica Neue" panose="02000503000000020004" pitchFamily="2" charset="0"/>
                        </a:rPr>
                        <a:t>0.0013</a:t>
                      </a:r>
                    </a:p>
                  </a:txBody>
                  <a:tcPr marL="47625" marR="47625" marT="0" marB="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solidFill>
                            <a:srgbClr val="7B7676"/>
                          </a:solidFill>
                          <a:effectLst/>
                          <a:latin typeface="Helvetica Neue" panose="02000503000000020004" pitchFamily="2" charset="0"/>
                        </a:rPr>
                        <a:t>-0.0268</a:t>
                      </a:r>
                    </a:p>
                  </a:txBody>
                  <a:tcPr marL="47625" marR="47625" marT="0" marB="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solidFill>
                            <a:srgbClr val="777778"/>
                          </a:solidFill>
                          <a:effectLst/>
                          <a:latin typeface="Helvetica Neue" panose="02000503000000020004" pitchFamily="2" charset="0"/>
                        </a:rPr>
                        <a:t>0.0043</a:t>
                      </a:r>
                    </a:p>
                  </a:txBody>
                  <a:tcPr marL="47625" marR="47625" marT="0" marB="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11044272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  <a:latin typeface="Helvetica Neue" panose="02000503000000020004" pitchFamily="2" charset="0"/>
                        </a:rPr>
                        <a:t>CR</a:t>
                      </a:r>
                    </a:p>
                  </a:txBody>
                  <a:tcPr marL="47625" marR="47625" marT="0" marB="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solidFill>
                            <a:srgbClr val="7B7676"/>
                          </a:solidFill>
                          <a:effectLst/>
                          <a:latin typeface="Helvetica Neue" panose="02000503000000020004" pitchFamily="2" charset="0"/>
                        </a:rPr>
                        <a:t>-0.0280</a:t>
                      </a:r>
                    </a:p>
                  </a:txBody>
                  <a:tcPr marL="47625" marR="47625" marT="0" marB="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solidFill>
                            <a:srgbClr val="0000B4"/>
                          </a:solidFill>
                          <a:effectLst/>
                          <a:latin typeface="Helvetica Neue" panose="02000503000000020004" pitchFamily="2" charset="0"/>
                        </a:rPr>
                        <a:t>1.0000</a:t>
                      </a:r>
                    </a:p>
                  </a:txBody>
                  <a:tcPr marL="47625" marR="47625" marT="0" marB="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solidFill>
                            <a:srgbClr val="A25F66"/>
                          </a:solidFill>
                          <a:effectLst/>
                          <a:latin typeface="Helvetica Neue" panose="02000503000000020004" pitchFamily="2" charset="0"/>
                        </a:rPr>
                        <a:t>-0.3554</a:t>
                      </a:r>
                    </a:p>
                  </a:txBody>
                  <a:tcPr marL="47625" marR="47625" marT="0" marB="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solidFill>
                            <a:srgbClr val="94676B"/>
                          </a:solidFill>
                          <a:effectLst/>
                          <a:latin typeface="Helvetica Neue" panose="02000503000000020004" pitchFamily="2" charset="0"/>
                        </a:rPr>
                        <a:t>-0.2412</a:t>
                      </a:r>
                    </a:p>
                  </a:txBody>
                  <a:tcPr marL="47625" marR="47625" marT="0" marB="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solidFill>
                            <a:srgbClr val="837173"/>
                          </a:solidFill>
                          <a:effectLst/>
                          <a:latin typeface="Helvetica Neue" panose="02000503000000020004" pitchFamily="2" charset="0"/>
                        </a:rPr>
                        <a:t>-0.0979</a:t>
                      </a:r>
                    </a:p>
                  </a:txBody>
                  <a:tcPr marL="47625" marR="47625" marT="0" marB="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4552820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  <a:latin typeface="Helvetica Neue" panose="02000503000000020004" pitchFamily="2" charset="0"/>
                        </a:rPr>
                        <a:t>PD</a:t>
                      </a:r>
                    </a:p>
                  </a:txBody>
                  <a:tcPr marL="47625" marR="47625" marT="0" marB="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solidFill>
                            <a:srgbClr val="777778"/>
                          </a:solidFill>
                          <a:effectLst/>
                          <a:latin typeface="Helvetica Neue" panose="02000503000000020004" pitchFamily="2" charset="0"/>
                        </a:rPr>
                        <a:t>0.0013</a:t>
                      </a:r>
                    </a:p>
                  </a:txBody>
                  <a:tcPr marL="47625" marR="47625" marT="0" marB="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solidFill>
                            <a:srgbClr val="A25F66"/>
                          </a:solidFill>
                          <a:effectLst/>
                          <a:latin typeface="Helvetica Neue" panose="02000503000000020004" pitchFamily="2" charset="0"/>
                        </a:rPr>
                        <a:t>-0.3554</a:t>
                      </a:r>
                    </a:p>
                  </a:txBody>
                  <a:tcPr marL="47625" marR="47625" marT="0" marB="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solidFill>
                            <a:srgbClr val="0000B4"/>
                          </a:solidFill>
                          <a:effectLst/>
                          <a:latin typeface="Helvetica Neue" panose="02000503000000020004" pitchFamily="2" charset="0"/>
                        </a:rPr>
                        <a:t>1.0000</a:t>
                      </a:r>
                    </a:p>
                  </a:txBody>
                  <a:tcPr marL="47625" marR="47625" marT="0" marB="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solidFill>
                            <a:srgbClr val="B05760"/>
                          </a:solidFill>
                          <a:effectLst/>
                          <a:latin typeface="Helvetica Neue" panose="02000503000000020004" pitchFamily="2" charset="0"/>
                        </a:rPr>
                        <a:t>-0.4714</a:t>
                      </a:r>
                    </a:p>
                  </a:txBody>
                  <a:tcPr marL="47625" marR="47625" marT="0" marB="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solidFill>
                            <a:srgbClr val="8E6B6E"/>
                          </a:solidFill>
                          <a:effectLst/>
                          <a:latin typeface="Helvetica Neue" panose="02000503000000020004" pitchFamily="2" charset="0"/>
                        </a:rPr>
                        <a:t>-0.1838</a:t>
                      </a:r>
                    </a:p>
                  </a:txBody>
                  <a:tcPr marL="47625" marR="47625" marT="0" marB="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6720129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  <a:latin typeface="Helvetica Neue" panose="02000503000000020004" pitchFamily="2" charset="0"/>
                        </a:rPr>
                        <a:t>PR</a:t>
                      </a:r>
                    </a:p>
                  </a:txBody>
                  <a:tcPr marL="47625" marR="47625" marT="0" marB="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solidFill>
                            <a:srgbClr val="7B7676"/>
                          </a:solidFill>
                          <a:effectLst/>
                          <a:latin typeface="Helvetica Neue" panose="02000503000000020004" pitchFamily="2" charset="0"/>
                        </a:rPr>
                        <a:t>-0.0268</a:t>
                      </a:r>
                    </a:p>
                  </a:txBody>
                  <a:tcPr marL="47625" marR="47625" marT="0" marB="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solidFill>
                            <a:srgbClr val="94676B"/>
                          </a:solidFill>
                          <a:effectLst/>
                          <a:latin typeface="Helvetica Neue" panose="02000503000000020004" pitchFamily="2" charset="0"/>
                        </a:rPr>
                        <a:t>-0.2412</a:t>
                      </a:r>
                    </a:p>
                  </a:txBody>
                  <a:tcPr marL="47625" marR="47625" marT="0" marB="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solidFill>
                            <a:srgbClr val="B05760"/>
                          </a:solidFill>
                          <a:effectLst/>
                          <a:latin typeface="Helvetica Neue" panose="02000503000000020004" pitchFamily="2" charset="0"/>
                        </a:rPr>
                        <a:t>-0.4714</a:t>
                      </a:r>
                    </a:p>
                  </a:txBody>
                  <a:tcPr marL="47625" marR="47625" marT="0" marB="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solidFill>
                            <a:srgbClr val="0000B4"/>
                          </a:solidFill>
                          <a:effectLst/>
                          <a:latin typeface="Helvetica Neue" panose="02000503000000020004" pitchFamily="2" charset="0"/>
                        </a:rPr>
                        <a:t>1.0000</a:t>
                      </a:r>
                    </a:p>
                  </a:txBody>
                  <a:tcPr marL="47625" marR="47625" marT="0" marB="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solidFill>
                            <a:srgbClr val="866F71"/>
                          </a:solidFill>
                          <a:effectLst/>
                          <a:latin typeface="Helvetica Neue" panose="02000503000000020004" pitchFamily="2" charset="0"/>
                        </a:rPr>
                        <a:t>-0.1229</a:t>
                      </a:r>
                    </a:p>
                  </a:txBody>
                  <a:tcPr marL="47625" marR="47625" marT="0" marB="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68988044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  <a:latin typeface="Helvetica Neue" panose="02000503000000020004" pitchFamily="2" charset="0"/>
                        </a:rPr>
                        <a:t>SD</a:t>
                      </a:r>
                    </a:p>
                  </a:txBody>
                  <a:tcPr marL="47625" marR="47625" marT="0" marB="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solidFill>
                            <a:srgbClr val="777778"/>
                          </a:solidFill>
                          <a:effectLst/>
                          <a:latin typeface="Helvetica Neue" panose="02000503000000020004" pitchFamily="2" charset="0"/>
                        </a:rPr>
                        <a:t>0.0043</a:t>
                      </a:r>
                    </a:p>
                  </a:txBody>
                  <a:tcPr marL="47625" marR="47625" marT="0" marB="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solidFill>
                            <a:srgbClr val="837173"/>
                          </a:solidFill>
                          <a:effectLst/>
                          <a:latin typeface="Helvetica Neue" panose="02000503000000020004" pitchFamily="2" charset="0"/>
                        </a:rPr>
                        <a:t>-0.0979</a:t>
                      </a:r>
                    </a:p>
                  </a:txBody>
                  <a:tcPr marL="47625" marR="47625" marT="0" marB="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solidFill>
                            <a:srgbClr val="8E6B6E"/>
                          </a:solidFill>
                          <a:effectLst/>
                          <a:latin typeface="Helvetica Neue" panose="02000503000000020004" pitchFamily="2" charset="0"/>
                        </a:rPr>
                        <a:t>-0.1838</a:t>
                      </a:r>
                    </a:p>
                  </a:txBody>
                  <a:tcPr marL="47625" marR="47625" marT="0" marB="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>
                          <a:solidFill>
                            <a:srgbClr val="866F71"/>
                          </a:solidFill>
                          <a:effectLst/>
                          <a:latin typeface="Helvetica Neue" panose="02000503000000020004" pitchFamily="2" charset="0"/>
                        </a:rPr>
                        <a:t>-0.1229</a:t>
                      </a:r>
                    </a:p>
                  </a:txBody>
                  <a:tcPr marL="47625" marR="47625" marT="0" marB="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en-US" dirty="0">
                          <a:solidFill>
                            <a:srgbClr val="0000B4"/>
                          </a:solidFill>
                          <a:effectLst/>
                          <a:latin typeface="Helvetica Neue" panose="02000503000000020004" pitchFamily="2" charset="0"/>
                        </a:rPr>
                        <a:t>1.0000</a:t>
                      </a:r>
                    </a:p>
                  </a:txBody>
                  <a:tcPr marL="47625" marR="47625" marT="0" marB="0" anchor="ctr">
                    <a:lnL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11236898"/>
                  </a:ext>
                </a:extLst>
              </a:tr>
            </a:tbl>
          </a:graphicData>
        </a:graphic>
      </p:graphicFrame>
      <p:sp>
        <p:nvSpPr>
          <p:cNvPr id="13" name="Rectangle 2">
            <a:extLst>
              <a:ext uri="{FF2B5EF4-FFF2-40B4-BE49-F238E27FC236}">
                <a16:creationId xmlns:a16="http://schemas.microsoft.com/office/drawing/2014/main" id="{9AD32665-E579-F64D-8C08-2B86988DDB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3010" y="4945109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Helvetica Neue" panose="02000503000000020004" pitchFamily="2" charset="0"/>
              </a:rPr>
            </a:b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51738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3C47B7-BF32-8542-8899-171A0E4DF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Heatmap Spearman R</a:t>
            </a:r>
            <a:r>
              <a:rPr lang="en-US" baseline="30000" dirty="0"/>
              <a:t>2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5676DAF-A431-1D45-91E9-68965CA168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2171100"/>
            <a:ext cx="3975100" cy="37719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0A04AD0-2456-154A-A661-B56855487F99}"/>
              </a:ext>
            </a:extLst>
          </p:cNvPr>
          <p:cNvSpPr txBox="1"/>
          <p:nvPr/>
        </p:nvSpPr>
        <p:spPr>
          <a:xfrm>
            <a:off x="1349298" y="1962615"/>
            <a:ext cx="769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CTLA4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A121425-7BA1-5F4A-A716-EB1699C90E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13504" y="2171100"/>
            <a:ext cx="3975100" cy="37719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D8FEB89-ECF5-3248-AF7E-953F248A14F1}"/>
              </a:ext>
            </a:extLst>
          </p:cNvPr>
          <p:cNvSpPr txBox="1"/>
          <p:nvPr/>
        </p:nvSpPr>
        <p:spPr>
          <a:xfrm>
            <a:off x="5513504" y="1962615"/>
            <a:ext cx="7107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Niave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6999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6BA2E-7F04-454F-A345-8E5840BB3B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Mean response by Outcome Response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A2F25D0-85F1-7747-BA1D-16B3EEE46E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4215" y="1870230"/>
            <a:ext cx="6413872" cy="435133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BD17240-6822-D248-A107-6A4E0DFA9750}"/>
              </a:ext>
            </a:extLst>
          </p:cNvPr>
          <p:cNvSpPr txBox="1"/>
          <p:nvPr/>
        </p:nvSpPr>
        <p:spPr>
          <a:xfrm>
            <a:off x="7315201" y="2141034"/>
            <a:ext cx="483105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 Fact, CTLA4, seems to stabilize the </a:t>
            </a:r>
          </a:p>
          <a:p>
            <a:r>
              <a:rPr lang="en-US" dirty="0"/>
              <a:t>Progression variation to equal means with</a:t>
            </a:r>
          </a:p>
          <a:p>
            <a:r>
              <a:rPr lang="en-US" dirty="0"/>
              <a:t>Complete response states. </a:t>
            </a:r>
          </a:p>
          <a:p>
            <a:endParaRPr lang="en-US" dirty="0"/>
          </a:p>
          <a:p>
            <a:r>
              <a:rPr lang="en-US" dirty="0"/>
              <a:t>Rejecting H0, accepting HA. </a:t>
            </a:r>
          </a:p>
          <a:p>
            <a:endParaRPr lang="en-US" dirty="0"/>
          </a:p>
          <a:p>
            <a:r>
              <a:rPr lang="en-US" dirty="0"/>
              <a:t>There is a difference in outcome between</a:t>
            </a:r>
          </a:p>
          <a:p>
            <a:r>
              <a:rPr lang="en-US" dirty="0"/>
              <a:t>previous </a:t>
            </a:r>
            <a:r>
              <a:rPr lang="en-US" dirty="0" err="1"/>
              <a:t>Ipilumimab</a:t>
            </a:r>
            <a:r>
              <a:rPr lang="en-US" dirty="0"/>
              <a:t> treatment in</a:t>
            </a:r>
          </a:p>
          <a:p>
            <a:r>
              <a:rPr lang="en-US" dirty="0"/>
              <a:t> combination with anti-PD1 treatment, than</a:t>
            </a:r>
          </a:p>
          <a:p>
            <a:r>
              <a:rPr lang="en-US" dirty="0"/>
              <a:t>without</a:t>
            </a:r>
          </a:p>
        </p:txBody>
      </p:sp>
    </p:spTree>
    <p:extLst>
      <p:ext uri="{BB962C8B-B14F-4D97-AF65-F5344CB8AC3E}">
        <p14:creationId xmlns:p14="http://schemas.microsoft.com/office/powerpoint/2010/main" val="37994142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103B003-0E5B-2847-BE20-DD4F90410D86}"/>
              </a:ext>
            </a:extLst>
          </p:cNvPr>
          <p:cNvSpPr txBox="1"/>
          <p:nvPr/>
        </p:nvSpPr>
        <p:spPr>
          <a:xfrm>
            <a:off x="312234" y="181081"/>
            <a:ext cx="40036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 which genes are being suppressed?</a:t>
            </a:r>
          </a:p>
          <a:p>
            <a:endParaRPr lang="en-US" dirty="0"/>
          </a:p>
          <a:p>
            <a:r>
              <a:rPr lang="en-US" dirty="0"/>
              <a:t>Back to the PCA with the factor loadings: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321FE08-5B9C-004E-99B6-071B37FB6A19}"/>
              </a:ext>
            </a:extLst>
          </p:cNvPr>
          <p:cNvSpPr txBox="1"/>
          <p:nvPr/>
        </p:nvSpPr>
        <p:spPr>
          <a:xfrm>
            <a:off x="312234" y="2324360"/>
            <a:ext cx="769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CTLA4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DDC2782-4BFF-8845-B2E4-AEE2A4A9B4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894" y="2703963"/>
            <a:ext cx="3261116" cy="319770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3A8E8BB-97E0-D84F-81CC-BA9211E1AD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693692"/>
            <a:ext cx="3449443" cy="338237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E9509E3-92AE-AC4D-8154-7D3E522B2F06}"/>
              </a:ext>
            </a:extLst>
          </p:cNvPr>
          <p:cNvSpPr txBox="1"/>
          <p:nvPr/>
        </p:nvSpPr>
        <p:spPr>
          <a:xfrm>
            <a:off x="6348725" y="2334631"/>
            <a:ext cx="7107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Naive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5BDEF4E-6030-814C-A223-D65EF93EBB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68613" y="2615367"/>
            <a:ext cx="2537893" cy="242784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7649D86-E50E-E045-A380-04808367ABF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35595" y="2708653"/>
            <a:ext cx="2575995" cy="246429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45BB400-37F9-F446-AE85-61A1C45C75D5}"/>
              </a:ext>
            </a:extLst>
          </p:cNvPr>
          <p:cNvSpPr txBox="1"/>
          <p:nvPr/>
        </p:nvSpPr>
        <p:spPr>
          <a:xfrm>
            <a:off x="4631506" y="125325"/>
            <a:ext cx="707976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KCNG1 ZNF263 ZNF551 genes associated with</a:t>
            </a:r>
          </a:p>
          <a:p>
            <a:r>
              <a:rPr lang="en-US" dirty="0"/>
              <a:t> CR response are variant without CTLA4 influence and are outside 95% confidence due the second factor influence. At CTLA4 influence, PR ANXA1 and AAGAB genes and SD  ZSCAN4 dominate expression are thrown outside confidence adding error due to their activation</a:t>
            </a:r>
          </a:p>
          <a:p>
            <a:r>
              <a:rPr lang="en-US" dirty="0"/>
              <a:t>The confidence intervals and regressing CR related genes pull back to null position because the PR and SD genes are activated accounting for the variation.</a:t>
            </a:r>
          </a:p>
        </p:txBody>
      </p:sp>
    </p:spTree>
    <p:extLst>
      <p:ext uri="{BB962C8B-B14F-4D97-AF65-F5344CB8AC3E}">
        <p14:creationId xmlns:p14="http://schemas.microsoft.com/office/powerpoint/2010/main" val="24178695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1334</TotalTime>
  <Words>721</Words>
  <Application>Microsoft Macintosh PowerPoint</Application>
  <PresentationFormat>Widescreen</PresentationFormat>
  <Paragraphs>132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Calibri</vt:lpstr>
      <vt:lpstr>Calibri Light</vt:lpstr>
      <vt:lpstr>Cambria Math</vt:lpstr>
      <vt:lpstr>Helvetica Neue</vt:lpstr>
      <vt:lpstr>Wingdings</vt:lpstr>
      <vt:lpstr>Office Theme</vt:lpstr>
      <vt:lpstr>HYPOTHESIS </vt:lpstr>
      <vt:lpstr>A Note </vt:lpstr>
      <vt:lpstr>Principle Components Analysis</vt:lpstr>
      <vt:lpstr>Least Square means comparison</vt:lpstr>
      <vt:lpstr>PowerPoint Presentation</vt:lpstr>
      <vt:lpstr>Heatmap Spearman R2</vt:lpstr>
      <vt:lpstr>Mean response by Outcome Response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PICI CODING CHALLENGE</dc:title>
  <dc:creator>Mohammad Damra</dc:creator>
  <cp:lastModifiedBy>Mohammad Damra</cp:lastModifiedBy>
  <cp:revision>23</cp:revision>
  <dcterms:created xsi:type="dcterms:W3CDTF">2021-07-05T01:07:40Z</dcterms:created>
  <dcterms:modified xsi:type="dcterms:W3CDTF">2021-09-22T21:41:43Z</dcterms:modified>
</cp:coreProperties>
</file>

<file path=docProps/thumbnail.jpeg>
</file>